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321" r:id="rId3"/>
    <p:sldId id="322" r:id="rId4"/>
    <p:sldId id="414" r:id="rId5"/>
    <p:sldId id="415" r:id="rId6"/>
    <p:sldId id="270" r:id="rId7"/>
    <p:sldId id="416" r:id="rId8"/>
    <p:sldId id="425" r:id="rId9"/>
    <p:sldId id="426" r:id="rId10"/>
    <p:sldId id="427" r:id="rId11"/>
    <p:sldId id="423" r:id="rId12"/>
    <p:sldId id="429" r:id="rId13"/>
    <p:sldId id="428" r:id="rId14"/>
    <p:sldId id="430" r:id="rId15"/>
    <p:sldId id="413" r:id="rId16"/>
  </p:sldIdLst>
  <p:sldSz cx="12192000" cy="6858000"/>
  <p:notesSz cx="6858000" cy="9144000"/>
  <p:embeddedFontLst>
    <p:embeddedFont>
      <p:font typeface="Avenir Next LT Pro" panose="020B0504020202020204" pitchFamily="34" charset="-18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4765-6167-4B24-A489-DB811091D7E9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B3F-B89F-408C-B580-5C467342FB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7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B471A-DF88-49BC-8D02-F5A10829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93EE3-E528-474B-BB15-3C154080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DA35EF-A08E-4BC6-9476-0ED9BEF9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FE7B1C-8300-4D79-846B-0004BFD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67F6CF-430A-4060-9031-2122EDB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34CA1-26F9-4F1C-9820-7F92F904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E7651-1716-487B-AC4A-B1CF7D9A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D0E34A-6F6F-433E-B9E0-7994F0D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EE76D1-BE51-407C-A47C-820A5970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12790B-8445-4B77-942E-AAD7DD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5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04044D-CD20-4BFF-A71E-5B71C542A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E07627-AC3E-4004-AA88-466E6E02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89DBD8-B81D-4EA3-B1C4-ADA6822E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415F9-56BA-4A72-B49B-F88FF2A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88FE3E-539D-403D-BDD7-632945C4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4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75B17-A835-4799-8733-B1004DF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6CDD3-6F3D-4A29-AE50-F778BECD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A52EA-FD63-468C-BEEC-A3A8E0B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84F6F-5C7D-479A-BCC9-4E19A7D6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E6355A-A765-4D27-8855-BC79B3E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5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0686C-B534-44C0-8FB4-4FC04D95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E3E8DE-3A64-4A4E-BF4E-57E8CC4F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06B59C-9D78-4F9E-999E-93976FC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B74ED7-AF2D-4A3C-8494-5D4AFF1F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446C5-0B00-4657-9E99-07CADE4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7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3EC2B-A5AF-45A1-A64F-9E1BCE49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BDC72-0664-4B2D-A77D-04E6BB119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E2EE93-95C5-465A-8E2F-1C4563F9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C5D92E-2AB5-4B1C-9071-8A242E70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83B9F8-089B-4680-BADC-705CC11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B321D-0FCD-40E4-977C-E63BA4B9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4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E2434-ED16-45B1-9993-26757D60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483FBE-1A5A-4312-B5B3-E11B5B21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9A16E8-287F-415D-AD3C-740DD04D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753F59-5457-4436-8866-D1BC8371A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F1C906-E50F-4597-BAE8-358B1B0F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9DE76E-EB5F-4173-80AC-645A84DB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7E2DCA-C670-4D0B-A248-F11A260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811B74-DD13-446D-84F2-67687279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EB8E7-C2C6-4AC9-BC85-711B7F86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3F1A601-227B-4EC7-9C6B-2492B5F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B12969D-25E7-4AB2-8E27-D5F7D908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9B3B48-D4F3-4B64-B74C-EE13B147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9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4324AD2-3A9E-4FB8-8C88-13AF8E9B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B754706-AFE3-4134-AD6F-B4AA90D5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16CA90-0035-4A3C-8F5C-D1189A82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75C7C-5031-4550-8B6C-33248EE1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E616A-6753-4F47-A51D-05589A81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0AEC2B-2AF3-477D-8CE9-45DE6216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021C46-60AD-4D6A-A302-F23CE956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7BE48A-CA45-4D0E-B308-6512B8F8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4DB45-B07B-4CDA-8122-D3C2AC73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F6A01-E2EE-41B1-94B8-AED9C3D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2013C2C-02F2-40B2-91ED-8DE2E096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640B66-2000-4445-A97D-4234CC14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26368A-486B-4F5C-A779-1EA42E28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D827F7-7985-409F-ADAB-C0D23592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4CC536-D4BC-405F-AA75-3493734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6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8D8D67-21AB-4417-81EE-639D1DC4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D5AEBB-F40F-41BE-A099-02E00A63F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72DDB8-F906-4C43-A4F2-DEED08BEA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D12-8FE9-4D06-A32B-6945BDB86A68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5F271A-8EFD-4BC9-A0B3-E7F25BBF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C1E344-C03E-4A84-91D8-6DB7009E0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1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d7e84dfd-3822-422b-8f92-996394c1353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wordwall.net/play/917/847/859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play/1094/320/269" TargetMode="External"/><Relationship Id="rId5" Type="http://schemas.openxmlformats.org/officeDocument/2006/relationships/hyperlink" Target="https://wordwall.net/play/917/463/988" TargetMode="External"/><Relationship Id="rId4" Type="http://schemas.openxmlformats.org/officeDocument/2006/relationships/hyperlink" Target="https://view.genial.ly/5c6a77945d0e4e575e09e8c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play/1094/283/596" TargetMode="External"/><Relationship Id="rId4" Type="http://schemas.openxmlformats.org/officeDocument/2006/relationships/hyperlink" Target="https://view.genial.ly/5c6a77945d0e4e575e09e8c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402CF4B-56E5-42FF-B218-139628C2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4" y="1012674"/>
            <a:ext cx="3295581" cy="4410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19D025C-7893-4E8A-BC52-A9994456BE5D}"/>
              </a:ext>
            </a:extLst>
          </p:cNvPr>
          <p:cNvSpPr txBox="1"/>
          <p:nvPr/>
        </p:nvSpPr>
        <p:spPr>
          <a:xfrm>
            <a:off x="5563518" y="2153265"/>
            <a:ext cx="6294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UNIT 5; </a:t>
            </a:r>
            <a:b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Healthy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and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green</a:t>
            </a:r>
            <a:endParaRPr lang="hr-HR" sz="4400" b="1" u="sng" dirty="0">
              <a:solidFill>
                <a:srgbClr val="FF0000"/>
              </a:solidFill>
              <a:ea typeface="Cambria" panose="02040503050406030204" pitchFamily="18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4F134FF-4759-4BD3-A258-DBE00CE37E81}"/>
              </a:ext>
            </a:extLst>
          </p:cNvPr>
          <p:cNvSpPr txBox="1"/>
          <p:nvPr/>
        </p:nvSpPr>
        <p:spPr>
          <a:xfrm>
            <a:off x="6320377" y="3429000"/>
            <a:ext cx="553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dirty="0">
                <a:ea typeface="Cambria" panose="02040503050406030204" pitchFamily="18" charset="0"/>
              </a:rPr>
              <a:t>In </a:t>
            </a:r>
            <a:r>
              <a:rPr lang="hr-HR" sz="4400" dirty="0" err="1">
                <a:ea typeface="Cambria" panose="02040503050406030204" pitchFamily="18" charset="0"/>
              </a:rPr>
              <a:t>shape</a:t>
            </a:r>
            <a:endParaRPr lang="hr-HR" sz="4400" dirty="0">
              <a:ea typeface="Cambria" panose="02040503050406030204" pitchFamily="18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377" y="4328426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889F66-CCBB-4BC4-8656-0552E49A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277" y="112010"/>
            <a:ext cx="6019800" cy="521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err="1"/>
              <a:t>Workbook</a:t>
            </a:r>
            <a:r>
              <a:rPr lang="hr-HR" sz="2000" dirty="0"/>
              <a:t>, p. 55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418668" y="143439"/>
            <a:ext cx="5123397" cy="4050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What is a diet?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What does a healthy diet look</a:t>
            </a:r>
            <a:r>
              <a:rPr lang="hr-HR" sz="2000" b="1" dirty="0"/>
              <a:t> </a:t>
            </a:r>
            <a:r>
              <a:rPr lang="en-US" sz="2000" b="1" dirty="0"/>
              <a:t>like?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Which food is known for having a lot of</a:t>
            </a:r>
            <a:r>
              <a:rPr lang="hr-HR" sz="2000" b="1" dirty="0"/>
              <a:t> </a:t>
            </a:r>
            <a:r>
              <a:rPr lang="en-US" sz="2000" b="1" dirty="0" err="1"/>
              <a:t>fibres</a:t>
            </a:r>
            <a:r>
              <a:rPr lang="en-US" sz="2000" b="1" dirty="0"/>
              <a:t>/vitamins/minerals…?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What can be a</a:t>
            </a:r>
            <a:r>
              <a:rPr lang="hr-HR" sz="2000" b="1" dirty="0"/>
              <a:t> </a:t>
            </a:r>
            <a:r>
              <a:rPr lang="en-US" sz="2000" b="1" dirty="0"/>
              <a:t>healthy snack?</a:t>
            </a:r>
            <a:r>
              <a:rPr lang="hr-HR" sz="2000" b="1" dirty="0"/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" y="-11685"/>
            <a:ext cx="5097418" cy="684190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3" y="1588051"/>
            <a:ext cx="11241431" cy="415747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3A68D5DE-E343-44B9-802F-85D1B35A3BD5}"/>
              </a:ext>
            </a:extLst>
          </p:cNvPr>
          <p:cNvSpPr txBox="1">
            <a:spLocks/>
          </p:cNvSpPr>
          <p:nvPr/>
        </p:nvSpPr>
        <p:spPr>
          <a:xfrm>
            <a:off x="3502916" y="3531755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5500132F-2A86-4BE6-8AB4-EEC9A3502DA4}"/>
              </a:ext>
            </a:extLst>
          </p:cNvPr>
          <p:cNvSpPr txBox="1">
            <a:spLocks/>
          </p:cNvSpPr>
          <p:nvPr/>
        </p:nvSpPr>
        <p:spPr>
          <a:xfrm>
            <a:off x="3487353" y="5250122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38ECCC48-20DE-4621-9152-679A1666D95C}"/>
              </a:ext>
            </a:extLst>
          </p:cNvPr>
          <p:cNvSpPr txBox="1">
            <a:spLocks/>
          </p:cNvSpPr>
          <p:nvPr/>
        </p:nvSpPr>
        <p:spPr>
          <a:xfrm>
            <a:off x="3487353" y="4433263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11B0832B-FEBF-4AAA-8214-0EA2FA81ADCD}"/>
              </a:ext>
            </a:extLst>
          </p:cNvPr>
          <p:cNvSpPr txBox="1">
            <a:spLocks/>
          </p:cNvSpPr>
          <p:nvPr/>
        </p:nvSpPr>
        <p:spPr>
          <a:xfrm>
            <a:off x="3487353" y="4833693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C0DE14CE-25A1-427E-9A20-38777EDFC4BE}"/>
              </a:ext>
            </a:extLst>
          </p:cNvPr>
          <p:cNvSpPr txBox="1">
            <a:spLocks/>
          </p:cNvSpPr>
          <p:nvPr/>
        </p:nvSpPr>
        <p:spPr>
          <a:xfrm>
            <a:off x="3487353" y="2697967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88C56F24-9565-4D70-852A-4406AC2D07DF}"/>
              </a:ext>
            </a:extLst>
          </p:cNvPr>
          <p:cNvSpPr txBox="1">
            <a:spLocks/>
          </p:cNvSpPr>
          <p:nvPr/>
        </p:nvSpPr>
        <p:spPr>
          <a:xfrm>
            <a:off x="3487353" y="3151748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83584192-AF5A-4AD4-9DCD-DB858F6762C1}"/>
              </a:ext>
            </a:extLst>
          </p:cNvPr>
          <p:cNvSpPr txBox="1">
            <a:spLocks/>
          </p:cNvSpPr>
          <p:nvPr/>
        </p:nvSpPr>
        <p:spPr>
          <a:xfrm>
            <a:off x="3487353" y="2263745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9155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" y="-6086"/>
            <a:ext cx="5109882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7" y="1269491"/>
            <a:ext cx="11803745" cy="485169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8B09F310-E535-4C60-8C28-6BF64743F8AB}"/>
              </a:ext>
            </a:extLst>
          </p:cNvPr>
          <p:cNvSpPr txBox="1">
            <a:spLocks/>
          </p:cNvSpPr>
          <p:nvPr/>
        </p:nvSpPr>
        <p:spPr>
          <a:xfrm>
            <a:off x="3427760" y="2476529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avoid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fizzy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drinks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9E2A1A97-1265-4732-81A1-5D0985DF1DF7}"/>
              </a:ext>
            </a:extLst>
          </p:cNvPr>
          <p:cNvSpPr txBox="1">
            <a:spLocks/>
          </p:cNvSpPr>
          <p:nvPr/>
        </p:nvSpPr>
        <p:spPr>
          <a:xfrm>
            <a:off x="3765522" y="2946947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get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overweight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8AC021A4-9342-49E7-A5D5-A2DC40C0EA8A}"/>
              </a:ext>
            </a:extLst>
          </p:cNvPr>
          <p:cNvSpPr txBox="1">
            <a:spLocks/>
          </p:cNvSpPr>
          <p:nvPr/>
        </p:nvSpPr>
        <p:spPr>
          <a:xfrm>
            <a:off x="1097281" y="3397862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keep</a:t>
            </a:r>
            <a:r>
              <a:rPr lang="hr-HR" sz="2200" i="1" dirty="0">
                <a:solidFill>
                  <a:srgbClr val="FF0000"/>
                </a:solidFill>
              </a:rPr>
              <a:t> fit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73BCD02C-D96B-49C0-83BD-F59426A5846C}"/>
              </a:ext>
            </a:extLst>
          </p:cNvPr>
          <p:cNvSpPr txBox="1">
            <a:spLocks/>
          </p:cNvSpPr>
          <p:nvPr/>
        </p:nvSpPr>
        <p:spPr>
          <a:xfrm>
            <a:off x="3364540" y="3806129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do </a:t>
            </a:r>
            <a:r>
              <a:rPr lang="hr-HR" sz="2200" i="1" dirty="0" err="1">
                <a:solidFill>
                  <a:srgbClr val="FF0000"/>
                </a:solidFill>
              </a:rPr>
              <a:t>exercise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CA2BAB81-9734-4A93-B553-33DF7B8A1B7F}"/>
              </a:ext>
            </a:extLst>
          </p:cNvPr>
          <p:cNvSpPr txBox="1">
            <a:spLocks/>
          </p:cNvSpPr>
          <p:nvPr/>
        </p:nvSpPr>
        <p:spPr>
          <a:xfrm>
            <a:off x="6264882" y="4276547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read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labels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2BFE6E2C-21B3-4923-A280-6FAF4C92DFEB}"/>
              </a:ext>
            </a:extLst>
          </p:cNvPr>
          <p:cNvSpPr txBox="1">
            <a:spLocks/>
          </p:cNvSpPr>
          <p:nvPr/>
        </p:nvSpPr>
        <p:spPr>
          <a:xfrm>
            <a:off x="683249" y="4756914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Cut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down</a:t>
            </a:r>
            <a:r>
              <a:rPr lang="hr-HR" sz="2200" i="1" dirty="0">
                <a:solidFill>
                  <a:srgbClr val="FF0000"/>
                </a:solidFill>
              </a:rPr>
              <a:t> on </a:t>
            </a:r>
            <a:r>
              <a:rPr lang="hr-HR" sz="2200" i="1" dirty="0" err="1">
                <a:solidFill>
                  <a:srgbClr val="FF0000"/>
                </a:solidFill>
              </a:rPr>
              <a:t>sugar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A455256D-79C3-4952-BE07-E585E3678EF0}"/>
              </a:ext>
            </a:extLst>
          </p:cNvPr>
          <p:cNvSpPr txBox="1">
            <a:spLocks/>
          </p:cNvSpPr>
          <p:nvPr/>
        </p:nvSpPr>
        <p:spPr>
          <a:xfrm>
            <a:off x="1701255" y="5524114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skip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breakfast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3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" y="-6086"/>
            <a:ext cx="5109882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7" y="1694275"/>
            <a:ext cx="11803745" cy="400212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4" descr="Vidi izvornu sliku">
            <a:extLst>
              <a:ext uri="{FF2B5EF4-FFF2-40B4-BE49-F238E27FC236}">
                <a16:creationId xmlns:a16="http://schemas.microsoft.com/office/drawing/2014/main" id="{8B1272F3-A31B-445C-82F8-AEF86AE69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16" y="2917373"/>
            <a:ext cx="1416335" cy="51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di izvornu sliku">
            <a:extLst>
              <a:ext uri="{FF2B5EF4-FFF2-40B4-BE49-F238E27FC236}">
                <a16:creationId xmlns:a16="http://schemas.microsoft.com/office/drawing/2014/main" id="{DA327673-0229-4B04-AC21-EAD2D3498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673" y="2917373"/>
            <a:ext cx="575004" cy="51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idi izvornu sliku">
            <a:extLst>
              <a:ext uri="{FF2B5EF4-FFF2-40B4-BE49-F238E27FC236}">
                <a16:creationId xmlns:a16="http://schemas.microsoft.com/office/drawing/2014/main" id="{82E5B1B1-599C-4C87-918B-63CFF918B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70" y="3307768"/>
            <a:ext cx="833850" cy="51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4C6783A1-32C8-4C30-818C-90C00A161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022" y="3307767"/>
            <a:ext cx="833850" cy="51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idi izvornu sliku">
            <a:extLst>
              <a:ext uri="{FF2B5EF4-FFF2-40B4-BE49-F238E27FC236}">
                <a16:creationId xmlns:a16="http://schemas.microsoft.com/office/drawing/2014/main" id="{952CA720-337D-4979-9685-CB35D116C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493" y="3787476"/>
            <a:ext cx="932991" cy="51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idi izvornu sliku">
            <a:extLst>
              <a:ext uri="{FF2B5EF4-FFF2-40B4-BE49-F238E27FC236}">
                <a16:creationId xmlns:a16="http://schemas.microsoft.com/office/drawing/2014/main" id="{CB945DED-1E7E-46B1-95E5-56C1FE8A0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85" y="4043289"/>
            <a:ext cx="2012516" cy="64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Vidi izvornu sliku">
            <a:extLst>
              <a:ext uri="{FF2B5EF4-FFF2-40B4-BE49-F238E27FC236}">
                <a16:creationId xmlns:a16="http://schemas.microsoft.com/office/drawing/2014/main" id="{D64D5B10-D30E-4732-AA51-7CFDB400A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96" y="4572246"/>
            <a:ext cx="833850" cy="51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Vidi izvornu sliku">
            <a:extLst>
              <a:ext uri="{FF2B5EF4-FFF2-40B4-BE49-F238E27FC236}">
                <a16:creationId xmlns:a16="http://schemas.microsoft.com/office/drawing/2014/main" id="{12985011-3A2D-4188-A9E0-17C71BD20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141" y="4483509"/>
            <a:ext cx="1067298" cy="61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Vidi izvornu sliku">
            <a:extLst>
              <a:ext uri="{FF2B5EF4-FFF2-40B4-BE49-F238E27FC236}">
                <a16:creationId xmlns:a16="http://schemas.microsoft.com/office/drawing/2014/main" id="{FE2C61FA-3B12-4215-9BFB-A0C938B9C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16" y="4890512"/>
            <a:ext cx="2205253" cy="64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22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-32743" y="122459"/>
            <a:ext cx="5123397" cy="4050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Zapiši u svoju bilježnicu barem po dvije namirnice sljedećih boja: žute, crvene, plave, zelene.</a:t>
            </a:r>
            <a:endParaRPr lang="hr-HR" sz="20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97"/>
            <a:ext cx="5096458" cy="684190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8" y="1478071"/>
            <a:ext cx="11739383" cy="426787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44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" y="-6086"/>
            <a:ext cx="5109882" cy="685799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81" y="2729822"/>
            <a:ext cx="8697290" cy="84133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61654398-3BE6-4926-8707-2BA523762735}"/>
              </a:ext>
            </a:extLst>
          </p:cNvPr>
          <p:cNvSpPr/>
          <p:nvPr/>
        </p:nvSpPr>
        <p:spPr>
          <a:xfrm>
            <a:off x="5108147" y="4213785"/>
            <a:ext cx="70254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000000"/>
                </a:solidFill>
              </a:rPr>
              <a:t>Name at </a:t>
            </a:r>
            <a:r>
              <a:rPr lang="hr-HR" sz="2000" b="1" dirty="0" err="1">
                <a:solidFill>
                  <a:srgbClr val="000000"/>
                </a:solidFill>
              </a:rPr>
              <a:t>least</a:t>
            </a:r>
            <a:r>
              <a:rPr lang="hr-HR" sz="2000" b="1" dirty="0">
                <a:solidFill>
                  <a:srgbClr val="000000"/>
                </a:solidFill>
              </a:rPr>
              <a:t> 4 </a:t>
            </a:r>
            <a:r>
              <a:rPr lang="hr-HR" sz="2000" b="1" dirty="0" err="1">
                <a:solidFill>
                  <a:srgbClr val="000000"/>
                </a:solidFill>
              </a:rPr>
              <a:t>people</a:t>
            </a:r>
            <a:r>
              <a:rPr lang="hr-HR" sz="2000" b="1" dirty="0">
                <a:solidFill>
                  <a:srgbClr val="000000"/>
                </a:solidFill>
              </a:rPr>
              <a:t> </a:t>
            </a:r>
            <a:r>
              <a:rPr lang="hr-HR" sz="2000" b="1" dirty="0" err="1">
                <a:solidFill>
                  <a:srgbClr val="000000"/>
                </a:solidFill>
              </a:rPr>
              <a:t>from</a:t>
            </a:r>
            <a:r>
              <a:rPr lang="hr-HR" sz="2000" b="1" dirty="0">
                <a:solidFill>
                  <a:srgbClr val="000000"/>
                </a:solidFill>
              </a:rPr>
              <a:t> </a:t>
            </a:r>
            <a:r>
              <a:rPr lang="hr-HR" sz="2000" b="1" dirty="0" err="1">
                <a:solidFill>
                  <a:srgbClr val="000000"/>
                </a:solidFill>
              </a:rPr>
              <a:t>your</a:t>
            </a:r>
            <a:r>
              <a:rPr lang="hr-HR" sz="2000" b="1" dirty="0">
                <a:solidFill>
                  <a:srgbClr val="000000"/>
                </a:solidFill>
              </a:rPr>
              <a:t> </a:t>
            </a:r>
            <a:r>
              <a:rPr lang="hr-HR" sz="2000" b="1" dirty="0" err="1">
                <a:solidFill>
                  <a:srgbClr val="000000"/>
                </a:solidFill>
              </a:rPr>
              <a:t>class</a:t>
            </a:r>
            <a:r>
              <a:rPr lang="hr-HR" sz="2000" b="1" dirty="0">
                <a:solidFill>
                  <a:srgbClr val="000000"/>
                </a:solidFill>
              </a:rPr>
              <a:t> </a:t>
            </a:r>
            <a:r>
              <a:rPr lang="hr-HR" sz="2000" b="1" dirty="0" err="1">
                <a:solidFill>
                  <a:srgbClr val="000000"/>
                </a:solidFill>
              </a:rPr>
              <a:t>who</a:t>
            </a:r>
            <a:r>
              <a:rPr lang="hr-HR" sz="2000" b="1" dirty="0">
                <a:solidFill>
                  <a:srgbClr val="000000"/>
                </a:solidFill>
              </a:rPr>
              <a:t> </a:t>
            </a:r>
            <a:r>
              <a:rPr lang="hr-HR" sz="2000" b="1" dirty="0" err="1">
                <a:solidFill>
                  <a:srgbClr val="000000"/>
                </a:solidFill>
              </a:rPr>
              <a:t>like</a:t>
            </a:r>
            <a:r>
              <a:rPr lang="hr-HR" sz="2000" b="1" dirty="0">
                <a:solidFill>
                  <a:srgbClr val="000000"/>
                </a:solidFill>
              </a:rPr>
              <a:t> to </a:t>
            </a:r>
            <a:r>
              <a:rPr lang="hr-HR" sz="2000" b="1" dirty="0" err="1">
                <a:solidFill>
                  <a:srgbClr val="000000"/>
                </a:solidFill>
              </a:rPr>
              <a:t>eat</a:t>
            </a:r>
            <a:r>
              <a:rPr lang="hr-HR" sz="2000" b="1" dirty="0">
                <a:solidFill>
                  <a:srgbClr val="000000"/>
                </a:solidFill>
              </a:rPr>
              <a:t>: </a:t>
            </a:r>
            <a:br>
              <a:rPr lang="hr-HR" sz="2000" b="1" dirty="0">
                <a:solidFill>
                  <a:srgbClr val="000000"/>
                </a:solidFill>
              </a:rPr>
            </a:br>
            <a:r>
              <a:rPr lang="hr-HR" sz="2000" b="1" dirty="0">
                <a:solidFill>
                  <a:srgbClr val="000000"/>
                </a:solidFill>
              </a:rPr>
              <a:t>   a) </a:t>
            </a:r>
            <a:r>
              <a:rPr lang="hr-HR" sz="2000" b="1" dirty="0" err="1">
                <a:solidFill>
                  <a:srgbClr val="000000"/>
                </a:solidFill>
              </a:rPr>
              <a:t>ice-crem</a:t>
            </a:r>
            <a:r>
              <a:rPr lang="hr-HR" sz="2000" b="1" dirty="0">
                <a:solidFill>
                  <a:srgbClr val="000000"/>
                </a:solidFill>
              </a:rPr>
              <a:t>, </a:t>
            </a:r>
          </a:p>
          <a:p>
            <a:r>
              <a:rPr lang="hr-HR" sz="2000" b="1" dirty="0">
                <a:solidFill>
                  <a:srgbClr val="000000"/>
                </a:solidFill>
              </a:rPr>
              <a:t>   b) </a:t>
            </a:r>
            <a:r>
              <a:rPr lang="hr-HR" sz="2000" b="1" dirty="0" err="1">
                <a:solidFill>
                  <a:srgbClr val="000000"/>
                </a:solidFill>
              </a:rPr>
              <a:t>broccoli</a:t>
            </a:r>
            <a:r>
              <a:rPr lang="hr-HR" sz="2000" b="1" dirty="0">
                <a:solidFill>
                  <a:srgbClr val="000000"/>
                </a:solidFill>
              </a:rPr>
              <a:t>,</a:t>
            </a:r>
          </a:p>
          <a:p>
            <a:r>
              <a:rPr lang="hr-HR" sz="2000" b="1" dirty="0">
                <a:solidFill>
                  <a:srgbClr val="000000"/>
                </a:solidFill>
              </a:rPr>
              <a:t>   c) </a:t>
            </a:r>
            <a:r>
              <a:rPr lang="hr-HR" sz="2000" b="1" dirty="0" err="1">
                <a:solidFill>
                  <a:srgbClr val="000000"/>
                </a:solidFill>
              </a:rPr>
              <a:t>chocolate</a:t>
            </a:r>
            <a:r>
              <a:rPr lang="hr-HR" sz="2000" b="1" dirty="0">
                <a:solidFill>
                  <a:srgbClr val="000000"/>
                </a:solidFill>
              </a:rPr>
              <a:t>, </a:t>
            </a:r>
          </a:p>
          <a:p>
            <a:r>
              <a:rPr lang="hr-HR" sz="2000" b="1" dirty="0">
                <a:solidFill>
                  <a:srgbClr val="000000"/>
                </a:solidFill>
              </a:rPr>
              <a:t>   d) </a:t>
            </a:r>
            <a:r>
              <a:rPr lang="hr-HR" sz="2000" b="1" dirty="0" err="1">
                <a:solidFill>
                  <a:srgbClr val="000000"/>
                </a:solidFill>
              </a:rPr>
              <a:t>cheese</a:t>
            </a:r>
            <a:r>
              <a:rPr lang="hr-HR" sz="2000" b="1" dirty="0">
                <a:solidFill>
                  <a:srgbClr val="000000"/>
                </a:solidFill>
              </a:rPr>
              <a:t>. </a:t>
            </a:r>
            <a:br>
              <a:rPr lang="hr-HR" sz="2000" b="1" dirty="0">
                <a:solidFill>
                  <a:srgbClr val="000000"/>
                </a:solidFill>
              </a:rPr>
            </a:br>
            <a:endParaRPr lang="hr-HR" sz="2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6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04850BD4-CBB0-488D-8358-0557E125B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46526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7CCEC7B5-D29D-46AA-8AE6-04BF491DB084}"/>
              </a:ext>
            </a:extLst>
          </p:cNvPr>
          <p:cNvSpPr txBox="1">
            <a:spLocks/>
          </p:cNvSpPr>
          <p:nvPr/>
        </p:nvSpPr>
        <p:spPr>
          <a:xfrm>
            <a:off x="261135" y="2964677"/>
            <a:ext cx="11669730" cy="5240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/>
              <a:t>LEARN MORE</a:t>
            </a:r>
            <a:endParaRPr lang="hr-HR" sz="2000" i="1" dirty="0"/>
          </a:p>
          <a:p>
            <a:pPr marL="0" indent="0" algn="ctr">
              <a:buNone/>
            </a:pPr>
            <a:r>
              <a:rPr lang="hr-HR" sz="2000" dirty="0">
                <a:hlinkClick r:id="rId4"/>
              </a:rPr>
              <a:t>https://www.e-sfera.hr/dodatni-digitalni-sadrzaji/d7e84dfd-3822-422b-8f92-996394c1353a/</a:t>
            </a:r>
            <a:endParaRPr lang="hr-HR" sz="2000" dirty="0"/>
          </a:p>
          <a:p>
            <a:pPr marL="0" indent="0" algn="ctr">
              <a:buNone/>
            </a:pPr>
            <a:r>
              <a:rPr lang="hr-HR" sz="2000" b="1" u="sng" dirty="0" err="1"/>
              <a:t>We</a:t>
            </a:r>
            <a:r>
              <a:rPr lang="hr-HR" sz="2000" b="1" u="sng" dirty="0"/>
              <a:t> are </a:t>
            </a:r>
            <a:r>
              <a:rPr lang="hr-HR" sz="2000" b="1" u="sng" dirty="0" err="1"/>
              <a:t>what</a:t>
            </a:r>
            <a:r>
              <a:rPr lang="hr-HR" sz="2000" b="1" u="sng" dirty="0"/>
              <a:t> </a:t>
            </a:r>
            <a:r>
              <a:rPr lang="hr-HR" sz="2000" b="1" u="sng" dirty="0" err="1"/>
              <a:t>we</a:t>
            </a:r>
            <a:r>
              <a:rPr lang="hr-HR" sz="2000" b="1" u="sng" dirty="0"/>
              <a:t> </a:t>
            </a:r>
            <a:r>
              <a:rPr lang="hr-HR" sz="2000" b="1" u="sng" dirty="0" err="1"/>
              <a:t>eat</a:t>
            </a:r>
            <a:endParaRPr lang="hr-HR" sz="2000" b="1" u="sng" dirty="0"/>
          </a:p>
        </p:txBody>
      </p:sp>
    </p:spTree>
    <p:extLst>
      <p:ext uri="{BB962C8B-B14F-4D97-AF65-F5344CB8AC3E}">
        <p14:creationId xmlns:p14="http://schemas.microsoft.com/office/powerpoint/2010/main" val="378622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23" y="187572"/>
            <a:ext cx="4952522" cy="660629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0106C37-8279-4C0B-A4A6-4051FF501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56" y="187572"/>
            <a:ext cx="4709545" cy="631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333473" y="74820"/>
            <a:ext cx="5123397" cy="4050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Think</a:t>
            </a:r>
            <a:r>
              <a:rPr lang="hr-HR" sz="2000" b="1" dirty="0"/>
              <a:t> </a:t>
            </a:r>
            <a:r>
              <a:rPr lang="hr-HR" sz="2000" b="1" dirty="0" err="1"/>
              <a:t>about</a:t>
            </a:r>
            <a:r>
              <a:rPr lang="hr-HR" sz="2000" b="1" dirty="0"/>
              <a:t> </a:t>
            </a:r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eat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do </a:t>
            </a:r>
            <a:r>
              <a:rPr lang="hr-HR" sz="2000" b="1" dirty="0" err="1"/>
              <a:t>every</a:t>
            </a:r>
            <a:r>
              <a:rPr lang="hr-HR" sz="2000" b="1" dirty="0"/>
              <a:t> </a:t>
            </a:r>
            <a:r>
              <a:rPr lang="hr-HR" sz="2000" b="1" dirty="0" err="1"/>
              <a:t>day</a:t>
            </a:r>
            <a:r>
              <a:rPr lang="hr-HR" sz="2000" b="1" dirty="0"/>
              <a:t>, </a:t>
            </a:r>
            <a:r>
              <a:rPr lang="hr-HR" sz="2000" b="1" dirty="0" err="1"/>
              <a:t>and</a:t>
            </a:r>
            <a:r>
              <a:rPr lang="hr-HR" sz="2000" b="1" dirty="0"/>
              <a:t> make a list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six</a:t>
            </a:r>
            <a:r>
              <a:rPr lang="hr-HR" sz="2000" b="1" dirty="0"/>
              <a:t> </a:t>
            </a:r>
            <a:r>
              <a:rPr lang="hr-HR" sz="2000" b="1" dirty="0" err="1"/>
              <a:t>things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usually</a:t>
            </a:r>
            <a:r>
              <a:rPr lang="hr-HR" sz="2000" b="1" dirty="0"/>
              <a:t> </a:t>
            </a:r>
            <a:r>
              <a:rPr lang="hr-HR" sz="2000" b="1" dirty="0" err="1"/>
              <a:t>eat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a </a:t>
            </a:r>
            <a:r>
              <a:rPr lang="hr-HR" sz="2000" b="1" dirty="0" err="1"/>
              <a:t>week</a:t>
            </a:r>
            <a:r>
              <a:rPr lang="hr-HR" sz="2000" b="1" dirty="0"/>
              <a:t>,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six</a:t>
            </a:r>
            <a:r>
              <a:rPr lang="hr-HR" sz="2000" b="1" dirty="0"/>
              <a:t> </a:t>
            </a:r>
            <a:r>
              <a:rPr lang="hr-HR" sz="2000" b="1" dirty="0" err="1"/>
              <a:t>activities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do to </a:t>
            </a:r>
            <a:r>
              <a:rPr lang="hr-HR" sz="2000" b="1" dirty="0" err="1"/>
              <a:t>keep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shape</a:t>
            </a:r>
            <a:r>
              <a:rPr lang="hr-HR" sz="2000" b="1" dirty="0"/>
              <a:t>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131" y="74820"/>
            <a:ext cx="5123396" cy="684190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03" y="1209353"/>
            <a:ext cx="8817508" cy="532377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628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43" y="0"/>
            <a:ext cx="5122280" cy="684190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36" y="2178955"/>
            <a:ext cx="7926320" cy="302274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A0D37A8A-057E-4673-8540-D0C2EC00A0F1}"/>
              </a:ext>
            </a:extLst>
          </p:cNvPr>
          <p:cNvSpPr txBox="1">
            <a:spLocks/>
          </p:cNvSpPr>
          <p:nvPr/>
        </p:nvSpPr>
        <p:spPr>
          <a:xfrm>
            <a:off x="5133716" y="5427696"/>
            <a:ext cx="4947395" cy="7447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b="1" dirty="0" err="1"/>
              <a:t>carbohydrates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dirty="0" err="1"/>
              <a:t>dairy</a:t>
            </a:r>
            <a:r>
              <a:rPr lang="hr-HR" sz="2400" b="1" dirty="0"/>
              <a:t> </a:t>
            </a:r>
            <a:r>
              <a:rPr lang="hr-HR" sz="2400" b="1" dirty="0" err="1"/>
              <a:t>products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dirty="0" err="1"/>
              <a:t>fibre</a:t>
            </a:r>
            <a:endParaRPr lang="hr-HR" sz="2400" b="1" dirty="0"/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63BDCB7E-CDB0-4E4A-AEE7-AF683941A8A3}"/>
              </a:ext>
            </a:extLst>
          </p:cNvPr>
          <p:cNvSpPr txBox="1">
            <a:spLocks/>
          </p:cNvSpPr>
          <p:nvPr/>
        </p:nvSpPr>
        <p:spPr>
          <a:xfrm>
            <a:off x="7460255" y="5427696"/>
            <a:ext cx="4028913" cy="6496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ugljikohidrati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mliječni proizvodi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vlakna</a:t>
            </a:r>
          </a:p>
        </p:txBody>
      </p:sp>
    </p:spTree>
    <p:extLst>
      <p:ext uri="{BB962C8B-B14F-4D97-AF65-F5344CB8AC3E}">
        <p14:creationId xmlns:p14="http://schemas.microsoft.com/office/powerpoint/2010/main" val="302820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DD5550E-63B0-43B7-B00A-81EB60195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11" y="438411"/>
            <a:ext cx="9600378" cy="6319381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DFBDEDD6-63DA-4530-B264-464E13CCFA36}"/>
              </a:ext>
            </a:extLst>
          </p:cNvPr>
          <p:cNvSpPr txBox="1">
            <a:spLocks/>
          </p:cNvSpPr>
          <p:nvPr/>
        </p:nvSpPr>
        <p:spPr>
          <a:xfrm>
            <a:off x="-419450" y="192947"/>
            <a:ext cx="12611450" cy="230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 err="1"/>
              <a:t>Sort</a:t>
            </a:r>
            <a:r>
              <a:rPr lang="hr-HR" sz="2000" b="1" dirty="0"/>
              <a:t> </a:t>
            </a:r>
            <a:r>
              <a:rPr lang="hr-HR" sz="2000" b="1" dirty="0" err="1"/>
              <a:t>out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words</a:t>
            </a:r>
            <a:endParaRPr lang="hr-HR" sz="2000" b="1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4AD905A5-30FB-4E51-A3C7-260E6BA3B726}"/>
              </a:ext>
            </a:extLst>
          </p:cNvPr>
          <p:cNvSpPr txBox="1">
            <a:spLocks/>
          </p:cNvSpPr>
          <p:nvPr/>
        </p:nvSpPr>
        <p:spPr>
          <a:xfrm>
            <a:off x="1590804" y="3610627"/>
            <a:ext cx="1265135" cy="3259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o</a:t>
            </a:r>
            <a:r>
              <a:rPr lang="en-US" sz="2100" i="1" dirty="0" err="1">
                <a:solidFill>
                  <a:srgbClr val="FF0000"/>
                </a:solidFill>
              </a:rPr>
              <a:t>ily</a:t>
            </a:r>
            <a:r>
              <a:rPr lang="hr-HR" sz="2100" i="1" dirty="0">
                <a:solidFill>
                  <a:srgbClr val="FF0000"/>
                </a:solidFill>
              </a:rPr>
              <a:t> f</a:t>
            </a:r>
            <a:r>
              <a:rPr lang="en-US" sz="2100" i="1" dirty="0" err="1">
                <a:solidFill>
                  <a:srgbClr val="FF0000"/>
                </a:solidFill>
              </a:rPr>
              <a:t>ish</a:t>
            </a:r>
            <a:endParaRPr lang="en-US" sz="21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1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n</a:t>
            </a:r>
            <a:r>
              <a:rPr lang="en-US" sz="2100" i="1" dirty="0" err="1">
                <a:solidFill>
                  <a:srgbClr val="FF0000"/>
                </a:solidFill>
              </a:rPr>
              <a:t>uts</a:t>
            </a:r>
            <a:endParaRPr lang="en-US" sz="21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1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s</a:t>
            </a:r>
            <a:r>
              <a:rPr lang="en-US" sz="2100" i="1" dirty="0" err="1">
                <a:solidFill>
                  <a:srgbClr val="FF0000"/>
                </a:solidFill>
              </a:rPr>
              <a:t>eeds</a:t>
            </a:r>
            <a:endParaRPr lang="en-US" sz="21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1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i="1" dirty="0">
                <a:solidFill>
                  <a:srgbClr val="FF0000"/>
                </a:solidFill>
              </a:rPr>
              <a:t>butter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1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i="1" dirty="0">
                <a:solidFill>
                  <a:srgbClr val="FF0000"/>
                </a:solidFill>
              </a:rPr>
              <a:t>milk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3CAC19D5-E6E1-415D-A4F4-54FC16A2A62F}"/>
              </a:ext>
            </a:extLst>
          </p:cNvPr>
          <p:cNvSpPr txBox="1">
            <a:spLocks/>
          </p:cNvSpPr>
          <p:nvPr/>
        </p:nvSpPr>
        <p:spPr>
          <a:xfrm>
            <a:off x="3204174" y="3623152"/>
            <a:ext cx="1317721" cy="325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i="1" dirty="0">
                <a:solidFill>
                  <a:srgbClr val="FF0000"/>
                </a:solidFill>
              </a:rPr>
              <a:t>chocolate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1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i="1" dirty="0">
                <a:solidFill>
                  <a:srgbClr val="FF0000"/>
                </a:solidFill>
              </a:rPr>
              <a:t>sweets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1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i="1" dirty="0">
                <a:solidFill>
                  <a:srgbClr val="FF0000"/>
                </a:solidFill>
              </a:rPr>
              <a:t>honey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1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i="1" dirty="0">
                <a:solidFill>
                  <a:srgbClr val="FF0000"/>
                </a:solidFill>
              </a:rPr>
              <a:t>fruit juice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1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i="1" dirty="0">
                <a:solidFill>
                  <a:srgbClr val="FF0000"/>
                </a:solidFill>
              </a:rPr>
              <a:t>ice-cream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E71E9708-30C9-4CC6-B49D-9ECCF5F3370B}"/>
              </a:ext>
            </a:extLst>
          </p:cNvPr>
          <p:cNvSpPr txBox="1">
            <a:spLocks/>
          </p:cNvSpPr>
          <p:nvPr/>
        </p:nvSpPr>
        <p:spPr>
          <a:xfrm>
            <a:off x="4759490" y="3598100"/>
            <a:ext cx="1317720" cy="325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i="1" dirty="0">
                <a:solidFill>
                  <a:srgbClr val="FF0000"/>
                </a:solidFill>
              </a:rPr>
              <a:t>salami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1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i="1" dirty="0">
                <a:solidFill>
                  <a:srgbClr val="FF0000"/>
                </a:solidFill>
              </a:rPr>
              <a:t>bacon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1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i="1" dirty="0">
                <a:solidFill>
                  <a:srgbClr val="FF0000"/>
                </a:solidFill>
              </a:rPr>
              <a:t>ham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1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r</a:t>
            </a:r>
            <a:r>
              <a:rPr lang="en-US" sz="2100" i="1" dirty="0" err="1">
                <a:solidFill>
                  <a:srgbClr val="FF0000"/>
                </a:solidFill>
              </a:rPr>
              <a:t>eady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en-US" sz="2100" i="1" dirty="0">
                <a:solidFill>
                  <a:srgbClr val="FF0000"/>
                </a:solidFill>
              </a:rPr>
              <a:t>meals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i="1" dirty="0">
                <a:solidFill>
                  <a:srgbClr val="FF0000"/>
                </a:solidFill>
              </a:rPr>
              <a:t>cheese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F4335401-5400-4D26-BFC0-A2D322FCF755}"/>
              </a:ext>
            </a:extLst>
          </p:cNvPr>
          <p:cNvSpPr txBox="1">
            <a:spLocks/>
          </p:cNvSpPr>
          <p:nvPr/>
        </p:nvSpPr>
        <p:spPr>
          <a:xfrm>
            <a:off x="6402487" y="3626282"/>
            <a:ext cx="1317720" cy="325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i="1" dirty="0">
                <a:solidFill>
                  <a:srgbClr val="FF0000"/>
                </a:solidFill>
              </a:rPr>
              <a:t>oats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1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 dirty="0">
                <a:solidFill>
                  <a:srgbClr val="FF0000"/>
                </a:solidFill>
              </a:rPr>
              <a:t>wholegrains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3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i="1" dirty="0">
                <a:solidFill>
                  <a:srgbClr val="FF0000"/>
                </a:solidFill>
              </a:rPr>
              <a:t>apple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1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i="1" dirty="0">
                <a:solidFill>
                  <a:srgbClr val="FF0000"/>
                </a:solidFill>
              </a:rPr>
              <a:t>brown rice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i="1" dirty="0">
                <a:solidFill>
                  <a:srgbClr val="FF0000"/>
                </a:solidFill>
              </a:rPr>
              <a:t>cereals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082AA66A-148A-4C9B-A34F-B1F462357EC6}"/>
              </a:ext>
            </a:extLst>
          </p:cNvPr>
          <p:cNvSpPr txBox="1">
            <a:spLocks/>
          </p:cNvSpPr>
          <p:nvPr/>
        </p:nvSpPr>
        <p:spPr>
          <a:xfrm>
            <a:off x="8018342" y="3626282"/>
            <a:ext cx="1317719" cy="325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fruit</a:t>
            </a:r>
            <a:endParaRPr lang="hr-HR" sz="21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1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vegetables</a:t>
            </a:r>
            <a:endParaRPr lang="hr-HR" sz="20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1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grains</a:t>
            </a:r>
            <a:endParaRPr lang="hr-HR" sz="21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1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dairy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foods</a:t>
            </a:r>
            <a:endParaRPr lang="hr-HR" sz="21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eggs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6EB56EBE-5393-4505-99CC-0620F3C7DDD7}"/>
              </a:ext>
            </a:extLst>
          </p:cNvPr>
          <p:cNvSpPr txBox="1">
            <a:spLocks/>
          </p:cNvSpPr>
          <p:nvPr/>
        </p:nvSpPr>
        <p:spPr>
          <a:xfrm>
            <a:off x="9661340" y="3601230"/>
            <a:ext cx="1224410" cy="325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i="1" dirty="0">
                <a:solidFill>
                  <a:srgbClr val="FF0000"/>
                </a:solidFill>
              </a:rPr>
              <a:t>beans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1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i="1" dirty="0">
                <a:solidFill>
                  <a:srgbClr val="FF0000"/>
                </a:solidFill>
              </a:rPr>
              <a:t>nuts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1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i="1" dirty="0">
                <a:solidFill>
                  <a:srgbClr val="FF0000"/>
                </a:solidFill>
              </a:rPr>
              <a:t>dried fruits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i="1" dirty="0">
                <a:solidFill>
                  <a:srgbClr val="FF0000"/>
                </a:solidFill>
              </a:rPr>
              <a:t>fish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1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i="1" dirty="0">
                <a:solidFill>
                  <a:srgbClr val="FF0000"/>
                </a:solidFill>
              </a:rPr>
              <a:t>dairy foods</a:t>
            </a:r>
            <a:endParaRPr lang="hr-HR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9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97" y="1"/>
            <a:ext cx="5151549" cy="6857999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5731000" y="209125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dirty="0" err="1">
                <a:ea typeface="Cambria" panose="02040503050406030204" pitchFamily="18" charset="0"/>
              </a:rPr>
              <a:t>Workbook</a:t>
            </a:r>
            <a:r>
              <a:rPr lang="hr-HR" sz="2100" dirty="0">
                <a:ea typeface="Cambria" panose="02040503050406030204" pitchFamily="18" charset="0"/>
              </a:rPr>
              <a:t>, p. 54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28" y="1245577"/>
            <a:ext cx="10912784" cy="435467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1486D3CE-2FDD-4260-8E22-A66F01902E06}"/>
              </a:ext>
            </a:extLst>
          </p:cNvPr>
          <p:cNvSpPr txBox="1">
            <a:spLocks/>
          </p:cNvSpPr>
          <p:nvPr/>
        </p:nvSpPr>
        <p:spPr>
          <a:xfrm>
            <a:off x="4241849" y="1512025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   </a:t>
            </a:r>
            <a:r>
              <a:rPr lang="hr-HR" sz="2200" i="1" dirty="0" err="1">
                <a:solidFill>
                  <a:srgbClr val="FF0000"/>
                </a:solidFill>
              </a:rPr>
              <a:t>carbohydrates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C6B339CC-B481-4BBE-BBBB-FEB50BA851AD}"/>
              </a:ext>
            </a:extLst>
          </p:cNvPr>
          <p:cNvSpPr txBox="1">
            <a:spLocks/>
          </p:cNvSpPr>
          <p:nvPr/>
        </p:nvSpPr>
        <p:spPr>
          <a:xfrm>
            <a:off x="3454524" y="4048757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            </a:t>
            </a:r>
            <a:r>
              <a:rPr lang="hr-HR" sz="2200" i="1" dirty="0" err="1">
                <a:solidFill>
                  <a:srgbClr val="FF0000"/>
                </a:solidFill>
              </a:rPr>
              <a:t>proteins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id="{5F081143-6719-4DAA-9110-3024DF65882F}"/>
              </a:ext>
            </a:extLst>
          </p:cNvPr>
          <p:cNvSpPr txBox="1">
            <a:spLocks/>
          </p:cNvSpPr>
          <p:nvPr/>
        </p:nvSpPr>
        <p:spPr>
          <a:xfrm>
            <a:off x="4673570" y="4864190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fats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and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sweets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id="{F11CF4B3-1235-4E7B-9C44-6D50F2C06BF9}"/>
              </a:ext>
            </a:extLst>
          </p:cNvPr>
          <p:cNvSpPr txBox="1">
            <a:spLocks/>
          </p:cNvSpPr>
          <p:nvPr/>
        </p:nvSpPr>
        <p:spPr>
          <a:xfrm>
            <a:off x="8880301" y="4850423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   </a:t>
            </a:r>
            <a:r>
              <a:rPr lang="hr-HR" sz="2200" i="1" dirty="0" err="1">
                <a:solidFill>
                  <a:srgbClr val="FF0000"/>
                </a:solidFill>
              </a:rPr>
              <a:t>dairy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products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build="p"/>
      <p:bldP spid="23" grpId="0" build="p"/>
      <p:bldP spid="24" grpId="0" build="p"/>
      <p:bldP spid="2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" y="-2318"/>
            <a:ext cx="5151549" cy="685046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8" y="199227"/>
            <a:ext cx="8641454" cy="805542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A4627C07-4AF1-46B8-AF93-6A5124301297}"/>
              </a:ext>
            </a:extLst>
          </p:cNvPr>
          <p:cNvSpPr txBox="1">
            <a:spLocks/>
          </p:cNvSpPr>
          <p:nvPr/>
        </p:nvSpPr>
        <p:spPr>
          <a:xfrm>
            <a:off x="1826141" y="1080088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            u g a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EE1D55FD-4A48-4F4C-8BF8-1B179531E482}"/>
              </a:ext>
            </a:extLst>
          </p:cNvPr>
          <p:cNvSpPr txBox="1">
            <a:spLocks/>
          </p:cNvSpPr>
          <p:nvPr/>
        </p:nvSpPr>
        <p:spPr>
          <a:xfrm>
            <a:off x="763516" y="1430957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            o g h u r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D59BB897-6BBB-4B06-9D5E-1900300C4B2A}"/>
              </a:ext>
            </a:extLst>
          </p:cNvPr>
          <p:cNvSpPr txBox="1">
            <a:spLocks/>
          </p:cNvSpPr>
          <p:nvPr/>
        </p:nvSpPr>
        <p:spPr>
          <a:xfrm>
            <a:off x="1128858" y="1756774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            a  l  c  i  u 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B593CC3E-006F-42B8-8F41-7B85A0890249}"/>
              </a:ext>
            </a:extLst>
          </p:cNvPr>
          <p:cNvSpPr txBox="1">
            <a:spLocks/>
          </p:cNvSpPr>
          <p:nvPr/>
        </p:nvSpPr>
        <p:spPr>
          <a:xfrm>
            <a:off x="4986875" y="2096924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            a b e  l 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9C42A7D5-77F0-459A-BAB2-76C5D9AF5463}"/>
              </a:ext>
            </a:extLst>
          </p:cNvPr>
          <p:cNvSpPr txBox="1">
            <a:spLocks/>
          </p:cNvSpPr>
          <p:nvPr/>
        </p:nvSpPr>
        <p:spPr>
          <a:xfrm>
            <a:off x="2398698" y="2433460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            a l  o  r  i  e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A965A6E4-F677-4A50-978A-37521D529362}"/>
              </a:ext>
            </a:extLst>
          </p:cNvPr>
          <p:cNvSpPr txBox="1">
            <a:spLocks/>
          </p:cNvSpPr>
          <p:nvPr/>
        </p:nvSpPr>
        <p:spPr>
          <a:xfrm>
            <a:off x="1348518" y="2763135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            i  t  a m i  n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D99B094F-B357-49FA-B935-23A0C1E2DE05}"/>
              </a:ext>
            </a:extLst>
          </p:cNvPr>
          <p:cNvSpPr txBox="1">
            <a:spLocks/>
          </p:cNvSpPr>
          <p:nvPr/>
        </p:nvSpPr>
        <p:spPr>
          <a:xfrm>
            <a:off x="1717582" y="3097800"/>
            <a:ext cx="24993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            p o r  t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B2B46B00-ABB4-4253-B141-42B020EBB769}"/>
              </a:ext>
            </a:extLst>
          </p:cNvPr>
          <p:cNvSpPr txBox="1">
            <a:spLocks/>
          </p:cNvSpPr>
          <p:nvPr/>
        </p:nvSpPr>
        <p:spPr>
          <a:xfrm>
            <a:off x="9014700" y="4108537"/>
            <a:ext cx="3177300" cy="4434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  <a:br>
              <a:rPr lang="hr-HR" sz="2000" dirty="0">
                <a:hlinkClick r:id="rId4"/>
              </a:rPr>
            </a:br>
            <a:r>
              <a:rPr lang="hr-HR" sz="1600" dirty="0">
                <a:hlinkClick r:id="rId5"/>
              </a:rPr>
              <a:t>https://wordwall.net/play/917/463/988</a:t>
            </a:r>
            <a:endParaRPr lang="hr-HR" sz="1600" dirty="0"/>
          </a:p>
          <a:p>
            <a:pPr marL="0" indent="0">
              <a:buNone/>
            </a:pPr>
            <a:r>
              <a:rPr lang="hr-HR" sz="1600" dirty="0">
                <a:hlinkClick r:id="rId6"/>
              </a:rPr>
              <a:t>https://wordwall.net/play/1094/320/269</a:t>
            </a:r>
            <a:endParaRPr lang="hr-HR" sz="1600" dirty="0"/>
          </a:p>
          <a:p>
            <a:pPr marL="0" indent="0">
              <a:buNone/>
            </a:pPr>
            <a:r>
              <a:rPr lang="hr-HR" sz="1600" dirty="0">
                <a:hlinkClick r:id="rId7"/>
              </a:rPr>
              <a:t>https://wordwall.net/play/917/847/859</a:t>
            </a:r>
            <a:br>
              <a:rPr lang="hr-HR" sz="2000" b="1" dirty="0"/>
            </a:b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387001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1074604" y="432852"/>
            <a:ext cx="5123397" cy="4050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What is a diet?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Is it ok to have</a:t>
            </a:r>
            <a:r>
              <a:rPr lang="hr-HR" sz="2000" b="1" dirty="0"/>
              <a:t> </a:t>
            </a:r>
            <a:r>
              <a:rPr lang="en-US" sz="2000" b="1" dirty="0"/>
              <a:t>snacks? Is fat healthy?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 Why is fish good for us?</a:t>
            </a:r>
            <a:r>
              <a:rPr lang="hr-HR" sz="2000" b="1" dirty="0"/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" y="16097"/>
            <a:ext cx="5123396" cy="684190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03" y="244918"/>
            <a:ext cx="8503654" cy="661308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58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111452" cy="685799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794" y="1388587"/>
            <a:ext cx="9568689" cy="435467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94BF9DA7-B0A8-4914-A332-E1A4DEA3B9FB}"/>
              </a:ext>
            </a:extLst>
          </p:cNvPr>
          <p:cNvSpPr txBox="1">
            <a:spLocks/>
          </p:cNvSpPr>
          <p:nvPr/>
        </p:nvSpPr>
        <p:spPr>
          <a:xfrm>
            <a:off x="5166559" y="6100175"/>
            <a:ext cx="7025441" cy="2442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/>
              <a:t>Practise</a:t>
            </a:r>
            <a:r>
              <a:rPr lang="hr-HR" sz="2000" i="1" dirty="0"/>
              <a:t> </a:t>
            </a:r>
            <a:r>
              <a:rPr lang="hr-HR" sz="2000" i="1" dirty="0" err="1"/>
              <a:t>again</a:t>
            </a:r>
            <a:r>
              <a:rPr lang="hr-HR" sz="2000" i="1" dirty="0"/>
              <a:t>:</a:t>
            </a:r>
            <a:br>
              <a:rPr lang="hr-HR" sz="2000" dirty="0">
                <a:hlinkClick r:id="rId4"/>
              </a:rPr>
            </a:br>
            <a:r>
              <a:rPr lang="hr-HR" sz="1600" dirty="0">
                <a:hlinkClick r:id="rId5"/>
              </a:rPr>
              <a:t>https://wordwall.net/play/1094/283/596</a:t>
            </a:r>
            <a:endParaRPr lang="hr-HR" sz="1600" dirty="0"/>
          </a:p>
          <a:p>
            <a:pPr marL="0" indent="0">
              <a:buNone/>
            </a:pPr>
            <a:br>
              <a:rPr lang="hr-HR" sz="2000" b="1" dirty="0"/>
            </a:br>
            <a:endParaRPr lang="hr-HR" sz="20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2A40FC-ECC3-BD76-6F9F-5FCC104730B0}"/>
              </a:ext>
            </a:extLst>
          </p:cNvPr>
          <p:cNvSpPr txBox="1"/>
          <p:nvPr/>
        </p:nvSpPr>
        <p:spPr>
          <a:xfrm>
            <a:off x="5444455" y="19210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0070C0"/>
                </a:solidFill>
              </a:rPr>
              <a:t>5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A8B964-4FBA-BB4C-E936-751223EF2B26}"/>
              </a:ext>
            </a:extLst>
          </p:cNvPr>
          <p:cNvSpPr txBox="1"/>
          <p:nvPr/>
        </p:nvSpPr>
        <p:spPr>
          <a:xfrm>
            <a:off x="5461553" y="2332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0070C0"/>
                </a:solidFill>
              </a:rPr>
              <a:t>3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DECACC-3BB9-4810-5566-51D7ED020119}"/>
              </a:ext>
            </a:extLst>
          </p:cNvPr>
          <p:cNvSpPr txBox="1"/>
          <p:nvPr/>
        </p:nvSpPr>
        <p:spPr>
          <a:xfrm>
            <a:off x="5461553" y="26613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0070C0"/>
                </a:solidFill>
              </a:rPr>
              <a:t>2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75783A-C943-10EF-B885-34397FC50FFB}"/>
              </a:ext>
            </a:extLst>
          </p:cNvPr>
          <p:cNvSpPr txBox="1"/>
          <p:nvPr/>
        </p:nvSpPr>
        <p:spPr>
          <a:xfrm>
            <a:off x="5461553" y="30835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0070C0"/>
                </a:solidFill>
              </a:rPr>
              <a:t>6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F8C733-96C0-ADD2-1D62-5C76C9760C1A}"/>
              </a:ext>
            </a:extLst>
          </p:cNvPr>
          <p:cNvSpPr txBox="1"/>
          <p:nvPr/>
        </p:nvSpPr>
        <p:spPr>
          <a:xfrm>
            <a:off x="5444455" y="3458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0070C0"/>
                </a:solidFill>
              </a:rPr>
              <a:t>4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D1E143-3423-C66F-D6E2-EB514C5FA701}"/>
              </a:ext>
            </a:extLst>
          </p:cNvPr>
          <p:cNvSpPr txBox="1"/>
          <p:nvPr/>
        </p:nvSpPr>
        <p:spPr>
          <a:xfrm>
            <a:off x="5431910" y="41982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0070C0"/>
                </a:solidFill>
              </a:rPr>
              <a:t>7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0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</TotalTime>
  <Words>365</Words>
  <Application>Microsoft Office PowerPoint</Application>
  <PresentationFormat>Widescreen</PresentationFormat>
  <Paragraphs>113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Arial</vt:lpstr>
      <vt:lpstr>Avenir Next LT Pro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Vuksan</dc:creator>
  <cp:lastModifiedBy>Sanja Ivoš</cp:lastModifiedBy>
  <cp:revision>229</cp:revision>
  <dcterms:created xsi:type="dcterms:W3CDTF">2020-09-15T16:13:04Z</dcterms:created>
  <dcterms:modified xsi:type="dcterms:W3CDTF">2022-10-07T08:48:51Z</dcterms:modified>
</cp:coreProperties>
</file>